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63" r:id="rId2"/>
    <p:sldId id="369" r:id="rId3"/>
    <p:sldId id="384" r:id="rId4"/>
    <p:sldId id="370" r:id="rId5"/>
    <p:sldId id="385" r:id="rId6"/>
    <p:sldId id="383" r:id="rId7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9494"/>
    <a:srgbClr val="247CB9"/>
    <a:srgbClr val="254061"/>
    <a:srgbClr val="E31E25"/>
    <a:srgbClr val="BFBFBF"/>
    <a:srgbClr val="9B9B9B"/>
    <a:srgbClr val="1C6BB4"/>
    <a:srgbClr val="67839B"/>
    <a:srgbClr val="1D6BB5"/>
    <a:srgbClr val="146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9" autoAdjust="0"/>
    <p:restoredTop sz="60852"/>
  </p:normalViewPr>
  <p:slideViewPr>
    <p:cSldViewPr snapToObjects="1">
      <p:cViewPr>
        <p:scale>
          <a:sx n="100" d="100"/>
          <a:sy n="100" d="100"/>
        </p:scale>
        <p:origin x="720" y="420"/>
      </p:cViewPr>
      <p:guideLst>
        <p:guide orient="horz" pos="2160"/>
        <p:guide orient="horz" pos="618"/>
        <p:guide orient="horz" pos="392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6413"/>
          </a:xfrm>
          <a:prstGeom prst="rect">
            <a:avLst/>
          </a:prstGeom>
        </p:spPr>
        <p:txBody>
          <a:bodyPr vert="horz" lIns="90830" tIns="45416" rIns="90830" bIns="45416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8" y="2"/>
            <a:ext cx="2945659" cy="496413"/>
          </a:xfrm>
          <a:prstGeom prst="rect">
            <a:avLst/>
          </a:prstGeom>
        </p:spPr>
        <p:txBody>
          <a:bodyPr vert="horz" lIns="90830" tIns="45416" rIns="90830" bIns="45416" rtlCol="0"/>
          <a:lstStyle>
            <a:lvl1pPr algn="r">
              <a:defRPr sz="1100"/>
            </a:lvl1pPr>
          </a:lstStyle>
          <a:p>
            <a:fld id="{02860084-1ECA-414C-987F-D51EFA4874DB}" type="datetimeFigureOut">
              <a:rPr lang="en-US" smtClean="0">
                <a:latin typeface="Arial"/>
              </a:rPr>
              <a:t>8/25/2021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430092"/>
            <a:ext cx="2945659" cy="496413"/>
          </a:xfrm>
          <a:prstGeom prst="rect">
            <a:avLst/>
          </a:prstGeom>
        </p:spPr>
        <p:txBody>
          <a:bodyPr vert="horz" lIns="90830" tIns="45416" rIns="90830" bIns="45416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8" y="9430092"/>
            <a:ext cx="2945659" cy="496413"/>
          </a:xfrm>
          <a:prstGeom prst="rect">
            <a:avLst/>
          </a:prstGeom>
        </p:spPr>
        <p:txBody>
          <a:bodyPr vert="horz" lIns="90830" tIns="45416" rIns="90830" bIns="45416" rtlCol="0" anchor="b"/>
          <a:lstStyle>
            <a:lvl1pPr algn="r">
              <a:defRPr sz="1100"/>
            </a:lvl1pPr>
          </a:lstStyle>
          <a:p>
            <a:fld id="{80B0159A-24DA-2E4A-A2FF-A2F53B07BBE1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2471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6413"/>
          </a:xfrm>
          <a:prstGeom prst="rect">
            <a:avLst/>
          </a:prstGeom>
        </p:spPr>
        <p:txBody>
          <a:bodyPr vert="horz" lIns="90830" tIns="45416" rIns="90830" bIns="45416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8" y="2"/>
            <a:ext cx="2945659" cy="496413"/>
          </a:xfrm>
          <a:prstGeom prst="rect">
            <a:avLst/>
          </a:prstGeom>
        </p:spPr>
        <p:txBody>
          <a:bodyPr vert="horz" lIns="90830" tIns="45416" rIns="90830" bIns="45416" rtlCol="0"/>
          <a:lstStyle>
            <a:lvl1pPr algn="r">
              <a:defRPr sz="1100">
                <a:latin typeface="Arial"/>
              </a:defRPr>
            </a:lvl1pPr>
          </a:lstStyle>
          <a:p>
            <a:fld id="{35479711-6421-784A-9C9B-7551BF0C8FEC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30" tIns="45416" rIns="90830" bIns="454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1"/>
          </a:xfrm>
          <a:prstGeom prst="rect">
            <a:avLst/>
          </a:prstGeom>
        </p:spPr>
        <p:txBody>
          <a:bodyPr vert="horz" lIns="90830" tIns="45416" rIns="90830" bIns="45416" rtlCol="0"/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430092"/>
            <a:ext cx="2945659" cy="496413"/>
          </a:xfrm>
          <a:prstGeom prst="rect">
            <a:avLst/>
          </a:prstGeom>
        </p:spPr>
        <p:txBody>
          <a:bodyPr vert="horz" lIns="90830" tIns="45416" rIns="90830" bIns="45416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8" y="9430092"/>
            <a:ext cx="2945659" cy="496413"/>
          </a:xfrm>
          <a:prstGeom prst="rect">
            <a:avLst/>
          </a:prstGeom>
        </p:spPr>
        <p:txBody>
          <a:bodyPr vert="horz" lIns="90830" tIns="45416" rIns="90830" bIns="45416" rtlCol="0" anchor="b"/>
          <a:lstStyle>
            <a:lvl1pPr algn="r">
              <a:defRPr sz="1100">
                <a:latin typeface="Arial"/>
              </a:defRPr>
            </a:lvl1pPr>
          </a:lstStyle>
          <a:p>
            <a:fld id="{221D32B5-DEA9-9D43-BF01-60E7386E0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388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320549"/>
            <a:ext cx="10363200" cy="1304896"/>
          </a:xfrm>
        </p:spPr>
        <p:txBody>
          <a:bodyPr anchor="b" anchorCtr="0">
            <a:norm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25446"/>
            <a:ext cx="10363200" cy="739679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cap="all" baseline="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8925" y="59600"/>
            <a:ext cx="10369550" cy="849120"/>
          </a:xfrm>
        </p:spPr>
        <p:txBody>
          <a:bodyPr lIns="90000" tIns="46800" rIns="90000" bIns="46800" anchor="ctr" anchorCtr="0">
            <a:noAutofit/>
          </a:bodyPr>
          <a:lstStyle>
            <a:lvl1pPr algn="l">
              <a:defRPr sz="1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2028" y="6356351"/>
            <a:ext cx="871429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07056" y="6356351"/>
            <a:ext cx="2821418" cy="365125"/>
          </a:xfrm>
        </p:spPr>
        <p:txBody>
          <a:bodyPr lIns="0" tIns="0" rIns="0" bIns="0"/>
          <a:lstStyle/>
          <a:p>
            <a:fld id="{FAB719E3-267A-664C-8E75-35B8F4AF58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2038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66" userDrawn="1">
          <p15:clr>
            <a:srgbClr val="FBAE40"/>
          </p15:clr>
        </p15:guide>
        <p15:guide id="4" pos="7514" userDrawn="1">
          <p15:clr>
            <a:srgbClr val="FBAE40"/>
          </p15:clr>
        </p15:guide>
        <p15:guide id="5" pos="846" userDrawn="1">
          <p15:clr>
            <a:srgbClr val="FBAE40"/>
          </p15:clr>
        </p15:guide>
        <p15:guide id="6" pos="1028" userDrawn="1">
          <p15:clr>
            <a:srgbClr val="FBAE40"/>
          </p15:clr>
        </p15:guide>
        <p15:guide id="7" pos="982" userDrawn="1">
          <p15:clr>
            <a:srgbClr val="FBAE40"/>
          </p15:clr>
        </p15:guide>
        <p15:guide id="8" pos="6652" userDrawn="1">
          <p15:clr>
            <a:srgbClr val="FBAE40"/>
          </p15:clr>
        </p15:guide>
        <p15:guide id="9" pos="669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320549"/>
            <a:ext cx="10363200" cy="1304896"/>
          </a:xfrm>
        </p:spPr>
        <p:txBody>
          <a:bodyPr anchor="b" anchorCtr="0">
            <a:normAutofit/>
          </a:bodyPr>
          <a:lstStyle>
            <a:lvl1pPr>
              <a:defRPr sz="2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25446"/>
            <a:ext cx="10363200" cy="739679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cap="all" baseline="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794793"/>
            <a:ext cx="1440160" cy="106679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2028" y="6356351"/>
            <a:ext cx="8714292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07056" y="6356351"/>
            <a:ext cx="2821418" cy="365125"/>
          </a:xfrm>
        </p:spPr>
        <p:txBody>
          <a:bodyPr lIns="0" tIns="0" rIns="0" bIns="0"/>
          <a:lstStyle/>
          <a:p>
            <a:fld id="{FAB719E3-267A-664C-8E75-35B8F4AF58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5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7E279-FFE6-E144-8CFB-5409945E6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10DFEF-8870-994E-BB77-C710F5575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D4E83C-CA41-D24C-AC9F-86BD39C9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A8DB3-F16D-3A4E-9456-7EE7AE8E7594}" type="datetimeFigureOut">
              <a:rPr lang="ru-RU" smtClean="0"/>
              <a:t>25.08.2021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F7FAC6-7531-964F-AC41-5A13D1A7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1B5FC-5436-FC4A-8169-1E2FDA87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3451E-FD46-8C41-8333-4BA5019A00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9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49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3759"/>
            <a:ext cx="10972800" cy="5002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7056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fld id="{FAB719E3-267A-664C-8E75-35B8F4AF5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41905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595959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595959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595959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595959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595959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5" Type="http://schemas.openxmlformats.org/officeDocument/2006/relationships/image" Target="../media/image16.jpe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0" Type="http://schemas.microsoft.com/office/2007/relationships/hdphoto" Target="../media/hdphoto5.wdp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52096"/>
            <a:ext cx="10363200" cy="195296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spcAft>
                <a:spcPts val="3600"/>
              </a:spcAft>
            </a:pPr>
            <a:r>
              <a:rPr lang="ru-RU" dirty="0"/>
              <a:t>Импортозамещение высокотехнологичного медицинского оборудования в ракетно-космической промышленности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72" y="474754"/>
            <a:ext cx="2304256" cy="17068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26586" y="615601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49494"/>
                </a:solidFill>
                <a:latin typeface="Roboto"/>
              </a:rPr>
              <a:t>26.08.2021</a:t>
            </a:r>
            <a:endParaRPr lang="ru-RU" b="1" dirty="0">
              <a:solidFill>
                <a:srgbClr val="94949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091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E4D9F-D7E1-BA44-9F2B-8612507F0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074"/>
          <a:stretch/>
        </p:blipFill>
        <p:spPr>
          <a:xfrm>
            <a:off x="0" y="0"/>
            <a:ext cx="12192000" cy="1435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9" y="171450"/>
            <a:ext cx="1161196" cy="821020"/>
          </a:xfrm>
          <a:prstGeom prst="rect">
            <a:avLst/>
          </a:prstGeom>
        </p:spPr>
      </p:pic>
      <p:sp>
        <p:nvSpPr>
          <p:cNvPr id="30" name="Шестиугольник 29">
            <a:extLst>
              <a:ext uri="{FF2B5EF4-FFF2-40B4-BE49-F238E27FC236}">
                <a16:creationId xmlns:a16="http://schemas.microsoft.com/office/drawing/2014/main" id="{45E6C813-84A9-4246-81E0-09D5FB9991C0}"/>
              </a:ext>
            </a:extLst>
          </p:cNvPr>
          <p:cNvSpPr/>
          <p:nvPr/>
        </p:nvSpPr>
        <p:spPr>
          <a:xfrm>
            <a:off x="8029863" y="2027045"/>
            <a:ext cx="1425329" cy="1228732"/>
          </a:xfrm>
          <a:prstGeom prst="hexagon">
            <a:avLst/>
          </a:prstGeom>
          <a:gradFill>
            <a:gsLst>
              <a:gs pos="84000">
                <a:srgbClr val="00B050">
                  <a:alpha val="70000"/>
                </a:srgbClr>
              </a:gs>
              <a:gs pos="22000">
                <a:srgbClr val="92D050">
                  <a:alpha val="64000"/>
                </a:srgbClr>
              </a:gs>
            </a:gsLst>
            <a:lin ang="3000000" scaled="0"/>
          </a:gradFill>
          <a:ln w="19050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latin typeface="Elektra Light Pro" panose="02000503030000020004" pitchFamily="50" charset="-52"/>
            </a:endParaRPr>
          </a:p>
        </p:txBody>
      </p:sp>
      <p:sp>
        <p:nvSpPr>
          <p:cNvPr id="31" name="Шестиугольник 30">
            <a:extLst>
              <a:ext uri="{FF2B5EF4-FFF2-40B4-BE49-F238E27FC236}">
                <a16:creationId xmlns:a16="http://schemas.microsoft.com/office/drawing/2014/main" id="{F05D0631-27B3-AE43-87E5-8A3E6C87AE63}"/>
              </a:ext>
            </a:extLst>
          </p:cNvPr>
          <p:cNvSpPr/>
          <p:nvPr/>
        </p:nvSpPr>
        <p:spPr>
          <a:xfrm>
            <a:off x="6262860" y="3368367"/>
            <a:ext cx="1425329" cy="1228732"/>
          </a:xfrm>
          <a:prstGeom prst="hexagon">
            <a:avLst/>
          </a:prstGeom>
          <a:gradFill>
            <a:gsLst>
              <a:gs pos="84000">
                <a:schemeClr val="accent2">
                  <a:lumMod val="75000"/>
                  <a:alpha val="75000"/>
                </a:schemeClr>
              </a:gs>
              <a:gs pos="22000">
                <a:srgbClr val="FFC000">
                  <a:alpha val="78000"/>
                </a:srgbClr>
              </a:gs>
            </a:gsLst>
            <a:lin ang="3000000" scaled="0"/>
          </a:gradFill>
          <a:ln w="19050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latin typeface="Elektra Light Pro" panose="02000503030000020004" pitchFamily="50" charset="-52"/>
            </a:endParaRPr>
          </a:p>
        </p:txBody>
      </p:sp>
      <p:sp>
        <p:nvSpPr>
          <p:cNvPr id="32" name="Шестиугольник 31">
            <a:extLst>
              <a:ext uri="{FF2B5EF4-FFF2-40B4-BE49-F238E27FC236}">
                <a16:creationId xmlns:a16="http://schemas.microsoft.com/office/drawing/2014/main" id="{AFBA84D7-23EE-B145-B5C9-D33DE0A27110}"/>
              </a:ext>
            </a:extLst>
          </p:cNvPr>
          <p:cNvSpPr/>
          <p:nvPr/>
        </p:nvSpPr>
        <p:spPr>
          <a:xfrm>
            <a:off x="8278805" y="4794379"/>
            <a:ext cx="1425329" cy="1228732"/>
          </a:xfrm>
          <a:prstGeom prst="hexagon">
            <a:avLst/>
          </a:prstGeom>
          <a:gradFill>
            <a:gsLst>
              <a:gs pos="84000">
                <a:srgbClr val="002060"/>
              </a:gs>
              <a:gs pos="21000">
                <a:srgbClr val="7030A0">
                  <a:alpha val="49000"/>
                </a:srgbClr>
              </a:gs>
            </a:gsLst>
            <a:lin ang="3000000" scaled="0"/>
          </a:gradFill>
          <a:ln w="19050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latin typeface="Elektra Light Pro" panose="02000503030000020004" pitchFamily="50" charset="-52"/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4B9E3FF7-B3B9-7843-9221-267325EBE569}"/>
              </a:ext>
            </a:extLst>
          </p:cNvPr>
          <p:cNvCxnSpPr>
            <a:cxnSpLocks/>
          </p:cNvCxnSpPr>
          <p:nvPr/>
        </p:nvCxnSpPr>
        <p:spPr>
          <a:xfrm flipH="1">
            <a:off x="5776687" y="4635494"/>
            <a:ext cx="781027" cy="1605649"/>
          </a:xfrm>
          <a:prstGeom prst="line">
            <a:avLst/>
          </a:prstGeom>
          <a:ln w="22225">
            <a:gradFill>
              <a:gsLst>
                <a:gs pos="0">
                  <a:srgbClr val="00B0F0">
                    <a:alpha val="0"/>
                  </a:srgbClr>
                </a:gs>
                <a:gs pos="100000">
                  <a:schemeClr val="accent5">
                    <a:lumMod val="5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0989DB6D-464E-9848-A7E5-FE389E03B7AD}"/>
              </a:ext>
            </a:extLst>
          </p:cNvPr>
          <p:cNvCxnSpPr>
            <a:cxnSpLocks/>
          </p:cNvCxnSpPr>
          <p:nvPr/>
        </p:nvCxnSpPr>
        <p:spPr>
          <a:xfrm flipH="1">
            <a:off x="8260714" y="6035746"/>
            <a:ext cx="313126" cy="670235"/>
          </a:xfrm>
          <a:prstGeom prst="line">
            <a:avLst/>
          </a:prstGeom>
          <a:ln w="22225">
            <a:gradFill>
              <a:gsLst>
                <a:gs pos="0">
                  <a:srgbClr val="00B0F0">
                    <a:alpha val="0"/>
                  </a:srgbClr>
                </a:gs>
                <a:gs pos="100000">
                  <a:schemeClr val="accent5">
                    <a:lumMod val="5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7DEAAD1-1D45-764B-98C7-35AAB1792160}"/>
              </a:ext>
            </a:extLst>
          </p:cNvPr>
          <p:cNvCxnSpPr>
            <a:cxnSpLocks/>
          </p:cNvCxnSpPr>
          <p:nvPr/>
        </p:nvCxnSpPr>
        <p:spPr>
          <a:xfrm flipH="1">
            <a:off x="9165543" y="1475110"/>
            <a:ext cx="258077" cy="531264"/>
          </a:xfrm>
          <a:prstGeom prst="line">
            <a:avLst/>
          </a:prstGeom>
          <a:ln w="22225">
            <a:gradFill>
              <a:gsLst>
                <a:gs pos="100000">
                  <a:srgbClr val="00B0F0">
                    <a:alpha val="0"/>
                  </a:srgbClr>
                </a:gs>
                <a:gs pos="0">
                  <a:schemeClr val="accent5">
                    <a:lumMod val="5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31452C6-181B-3645-940C-EDD34636880B}"/>
              </a:ext>
            </a:extLst>
          </p:cNvPr>
          <p:cNvSpPr/>
          <p:nvPr/>
        </p:nvSpPr>
        <p:spPr>
          <a:xfrm>
            <a:off x="9516448" y="2102802"/>
            <a:ext cx="2516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Серийные высокотехнологичные</a:t>
            </a:r>
          </a:p>
          <a:p>
            <a: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медицинские</a:t>
            </a:r>
            <a:b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изделия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E0931AE-ADC2-5244-9473-423D23AC0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01" y="2250132"/>
            <a:ext cx="782558" cy="782558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59C437-BD28-B041-8ABE-11CC60C507B8}"/>
              </a:ext>
            </a:extLst>
          </p:cNvPr>
          <p:cNvSpPr/>
          <p:nvPr/>
        </p:nvSpPr>
        <p:spPr>
          <a:xfrm>
            <a:off x="7824192" y="3440045"/>
            <a:ext cx="29896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Перспективные</a:t>
            </a:r>
          </a:p>
          <a:p>
            <a: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проекты по выпуску медицинских </a:t>
            </a:r>
            <a:b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изделий </a:t>
            </a:r>
            <a:endParaRPr lang="ru-RU" sz="1600" b="1" dirty="0">
              <a:solidFill>
                <a:srgbClr val="1C6B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BAC605-75F4-184F-B659-9BB42585D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1256" y="5083548"/>
            <a:ext cx="688586" cy="6885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6387E7-9764-234F-B865-1CFD30AAB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3199" y="3575152"/>
            <a:ext cx="815162" cy="815162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609715E-C332-9542-8D47-41E1860857C9}"/>
              </a:ext>
            </a:extLst>
          </p:cNvPr>
          <p:cNvSpPr/>
          <p:nvPr/>
        </p:nvSpPr>
        <p:spPr>
          <a:xfrm>
            <a:off x="9813103" y="4899709"/>
            <a:ext cx="22195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Медицинские </a:t>
            </a:r>
            <a:endParaRPr lang="ru-RU" sz="1600" b="1" dirty="0" smtClean="0">
              <a:solidFill>
                <a:srgbClr val="1C6BB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исследования </a:t>
            </a:r>
          </a:p>
          <a:p>
            <a: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эксперименты </a:t>
            </a:r>
          </a:p>
          <a:p>
            <a:r>
              <a:rPr lang="ru-RU" sz="1600" b="1" dirty="0" smtClean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600" b="1" dirty="0">
                <a:solidFill>
                  <a:srgbClr val="1C6B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космосе</a:t>
            </a:r>
          </a:p>
        </p:txBody>
      </p:sp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id="{CA757AAC-6C81-4341-8CAD-C1D9B7C497E4}"/>
              </a:ext>
            </a:extLst>
          </p:cNvPr>
          <p:cNvSpPr/>
          <p:nvPr/>
        </p:nvSpPr>
        <p:spPr>
          <a:xfrm>
            <a:off x="323531" y="1420243"/>
            <a:ext cx="5803326" cy="5437758"/>
          </a:xfrm>
          <a:prstGeom prst="hexagon">
            <a:avLst/>
          </a:prstGeom>
          <a:gradFill>
            <a:gsLst>
              <a:gs pos="45000">
                <a:schemeClr val="bg1">
                  <a:lumMod val="85000"/>
                  <a:alpha val="0"/>
                </a:schemeClr>
              </a:gs>
              <a:gs pos="100000">
                <a:srgbClr val="0070C0">
                  <a:alpha val="4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5FDDECA6-B7D3-0748-BF36-EE0224AD95D0}"/>
              </a:ext>
            </a:extLst>
          </p:cNvPr>
          <p:cNvSpPr/>
          <p:nvPr/>
        </p:nvSpPr>
        <p:spPr>
          <a:xfrm>
            <a:off x="1235909" y="1680278"/>
            <a:ext cx="3024336" cy="2265721"/>
          </a:xfrm>
          <a:prstGeom prst="hexagon">
            <a:avLst/>
          </a:prstGeom>
          <a:gradFill>
            <a:gsLst>
              <a:gs pos="84000">
                <a:schemeClr val="accent5">
                  <a:lumMod val="75000"/>
                </a:schemeClr>
              </a:gs>
              <a:gs pos="22000">
                <a:schemeClr val="accent1">
                  <a:lumMod val="50000"/>
                </a:schemeClr>
              </a:gs>
            </a:gsLst>
            <a:lin ang="3000000" scaled="0"/>
          </a:gradFill>
          <a:ln w="28575" cmpd="sng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rgbClr val="00B0F0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b="1" dirty="0">
              <a:latin typeface="Elektra Light Pro" panose="02000503030000020004" pitchFamily="50" charset="-5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ED8EF4F-EABD-E74B-820B-9F07C084475A}"/>
              </a:ext>
            </a:extLst>
          </p:cNvPr>
          <p:cNvSpPr/>
          <p:nvPr/>
        </p:nvSpPr>
        <p:spPr>
          <a:xfrm>
            <a:off x="1523941" y="2594057"/>
            <a:ext cx="24661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Диверсификация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ракетно-космической промышленности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интересах 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ЗДРАВООХРАНЕНИЯ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B81E86E-7CFD-0E4C-8221-D4C55875E0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2128"/>
          <a:stretch/>
        </p:blipFill>
        <p:spPr>
          <a:xfrm>
            <a:off x="2083468" y="1703802"/>
            <a:ext cx="1311671" cy="89025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>
            <a:off x="1738630" y="206456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ПОТЕНЦИАЛ РАКЕТНО-КОСМИЧЕСКОЙ ПРОМЫШЛЕННОСТИ </a:t>
            </a:r>
            <a:br>
              <a:rPr lang="ru-RU" sz="20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В ИНТЕРЕСАХ ЗДРАВООХРАНЕНИЯ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id="{4BFCC764-A714-4802-B6C1-C158FB2056BF}"/>
              </a:ext>
            </a:extLst>
          </p:cNvPr>
          <p:cNvSpPr/>
          <p:nvPr/>
        </p:nvSpPr>
        <p:spPr>
          <a:xfrm flipH="1">
            <a:off x="0" y="4175467"/>
            <a:ext cx="4367808" cy="493809"/>
          </a:xfrm>
          <a:custGeom>
            <a:avLst/>
            <a:gdLst>
              <a:gd name="connsiteX0" fmla="*/ 0 w 4172174"/>
              <a:gd name="connsiteY0" fmla="*/ 0 h 484755"/>
              <a:gd name="connsiteX1" fmla="*/ 4172174 w 4172174"/>
              <a:gd name="connsiteY1" fmla="*/ 0 h 484755"/>
              <a:gd name="connsiteX2" fmla="*/ 4172174 w 4172174"/>
              <a:gd name="connsiteY2" fmla="*/ 484755 h 484755"/>
              <a:gd name="connsiteX3" fmla="*/ 0 w 4172174"/>
              <a:gd name="connsiteY3" fmla="*/ 484755 h 484755"/>
              <a:gd name="connsiteX4" fmla="*/ 0 w 4172174"/>
              <a:gd name="connsiteY4" fmla="*/ 0 h 484755"/>
              <a:gd name="connsiteX0" fmla="*/ 190122 w 4362296"/>
              <a:gd name="connsiteY0" fmla="*/ 0 h 493809"/>
              <a:gd name="connsiteX1" fmla="*/ 4362296 w 4362296"/>
              <a:gd name="connsiteY1" fmla="*/ 0 h 493809"/>
              <a:gd name="connsiteX2" fmla="*/ 4362296 w 4362296"/>
              <a:gd name="connsiteY2" fmla="*/ 484755 h 493809"/>
              <a:gd name="connsiteX3" fmla="*/ 0 w 4362296"/>
              <a:gd name="connsiteY3" fmla="*/ 493809 h 493809"/>
              <a:gd name="connsiteX4" fmla="*/ 190122 w 4362296"/>
              <a:gd name="connsiteY4" fmla="*/ 0 h 49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2296" h="493809">
                <a:moveTo>
                  <a:pt x="190122" y="0"/>
                </a:moveTo>
                <a:lnTo>
                  <a:pt x="4362296" y="0"/>
                </a:lnTo>
                <a:lnTo>
                  <a:pt x="4362296" y="484755"/>
                </a:lnTo>
                <a:lnTo>
                  <a:pt x="0" y="493809"/>
                </a:lnTo>
                <a:lnTo>
                  <a:pt x="190122" y="0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F2E51F4-A05C-43D4-B8D2-7A1F2ACE0EF1}"/>
              </a:ext>
            </a:extLst>
          </p:cNvPr>
          <p:cNvGrpSpPr/>
          <p:nvPr/>
        </p:nvGrpSpPr>
        <p:grpSpPr>
          <a:xfrm>
            <a:off x="555928" y="4157056"/>
            <a:ext cx="5468064" cy="2108269"/>
            <a:chOff x="1972272" y="4758480"/>
            <a:chExt cx="6744713" cy="2108269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C77896B3-3F28-4B49-AB9F-C4838974E4DA}"/>
                </a:ext>
              </a:extLst>
            </p:cNvPr>
            <p:cNvSpPr/>
            <p:nvPr/>
          </p:nvSpPr>
          <p:spPr>
            <a:xfrm>
              <a:off x="1972272" y="4758480"/>
              <a:ext cx="6744713" cy="21082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Производители медицинских изделий </a:t>
              </a:r>
              <a:br>
                <a:rPr lang="ru-RU" sz="1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4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в ракетно-космической промышленности</a:t>
              </a:r>
              <a:endParaRPr lang="ru-RU" sz="1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ФГУП </a:t>
              </a:r>
              <a:r>
                <a:rPr lang="ru-RU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«НПЦАП имени </a:t>
              </a:r>
              <a:r>
                <a:rPr lang="ru-RU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Н.А.Пилюгина</a:t>
              </a:r>
              <a:r>
                <a:rPr lang="ru-RU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»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АО «Ижевский мотозавод «Аксион-холдинг»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АО </a:t>
              </a:r>
              <a:r>
                <a:rPr lang="ru-RU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«НПК «СПП»</a:t>
              </a:r>
              <a:endParaRPr lang="en-US" sz="1400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АО «Красмаш</a:t>
              </a:r>
              <a:r>
                <a:rPr lang="ru-RU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»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АО «КБХА»</a:t>
              </a:r>
              <a:endParaRPr lang="ru-RU" sz="1400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АО «НИИ </a:t>
              </a:r>
              <a:r>
                <a:rPr lang="ru-RU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КП</a:t>
              </a:r>
              <a:r>
                <a:rPr lang="ru-RU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»</a:t>
              </a:r>
              <a:endParaRPr lang="en-US" sz="1400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ФКП </a:t>
              </a:r>
              <a:r>
                <a:rPr lang="ru-RU" sz="1400" dirty="0">
                  <a:solidFill>
                    <a:srgbClr val="002060"/>
                  </a:solidFill>
                  <a:cs typeface="Arial" panose="020B0604020202020204" pitchFamily="34" charset="0"/>
                </a:rPr>
                <a:t>НИЦ РКП</a:t>
              </a:r>
              <a:endParaRPr lang="en-US" sz="14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E990E8E-7DA1-4B6E-BD7E-F6508BF108CC}"/>
                </a:ext>
              </a:extLst>
            </p:cNvPr>
            <p:cNvSpPr/>
            <p:nvPr/>
          </p:nvSpPr>
          <p:spPr>
            <a:xfrm>
              <a:off x="4243335" y="5371708"/>
              <a:ext cx="293920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6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E4D9F-D7E1-BA44-9F2B-8612507F0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074"/>
          <a:stretch/>
        </p:blipFill>
        <p:spPr>
          <a:xfrm>
            <a:off x="0" y="-30107"/>
            <a:ext cx="12224604" cy="1435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9" y="171450"/>
            <a:ext cx="1161196" cy="8210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1" b="89971" l="0" r="47249">
                        <a14:foregroundMark x1="12223" y1="76598" x2="15106" y2="81957"/>
                        <a14:foregroundMark x1="16149" y1="76352" x2="11202" y2="83235"/>
                        <a14:foregroundMark x1="14663" y1="85546" x2="26642" y2="85546"/>
                        <a14:backgroundMark x1="17081" y1="84513" x2="26420" y2="84022"/>
                      </a14:backgroundRemoval>
                    </a14:imgEffect>
                  </a14:imgLayer>
                </a14:imgProps>
              </a:ext>
            </a:extLst>
          </a:blip>
          <a:srcRect r="54424"/>
          <a:stretch/>
        </p:blipFill>
        <p:spPr>
          <a:xfrm>
            <a:off x="8814" y="1934695"/>
            <a:ext cx="3647559" cy="3498701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3696927" y="2879370"/>
            <a:ext cx="2657067" cy="1123199"/>
            <a:chOff x="-1247539" y="3861048"/>
            <a:chExt cx="2657067" cy="1123199"/>
          </a:xfrm>
        </p:grpSpPr>
        <p:sp>
          <p:nvSpPr>
            <p:cNvPr id="33" name="TextBox 32"/>
            <p:cNvSpPr txBox="1"/>
            <p:nvPr/>
          </p:nvSpPr>
          <p:spPr>
            <a:xfrm>
              <a:off x="-1247539" y="3861048"/>
              <a:ext cx="2657067" cy="4487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ru-RU" sz="1179" b="1" dirty="0">
                  <a:solidFill>
                    <a:srgbClr val="002060"/>
                  </a:solidFill>
                  <a:latin typeface="Roboto"/>
                </a:rPr>
                <a:t>АПРЕЛЬ </a:t>
              </a:r>
              <a:r>
                <a:rPr lang="ru-RU" sz="2800" b="1" dirty="0">
                  <a:solidFill>
                    <a:srgbClr val="002060"/>
                  </a:solidFill>
                  <a:latin typeface="Roboto"/>
                </a:rPr>
                <a:t>2020 </a:t>
              </a:r>
              <a:r>
                <a:rPr lang="ru-RU" sz="1200" dirty="0">
                  <a:solidFill>
                    <a:srgbClr val="595959"/>
                  </a:solidFill>
                  <a:latin typeface="Roboto"/>
                </a:rPr>
                <a:t>года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1233126" y="4309827"/>
              <a:ext cx="2167677" cy="6744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>
              <a:noAutofit/>
            </a:bodyPr>
            <a:lstStyle/>
            <a:p>
              <a:r>
                <a:rPr lang="ru-RU" sz="1200" dirty="0">
                  <a:solidFill>
                    <a:srgbClr val="203864"/>
                  </a:solidFill>
                  <a:latin typeface="Roboto"/>
                </a:rPr>
                <a:t>получено регистрационное </a:t>
              </a:r>
              <a:r>
                <a:rPr lang="ru-RU" sz="1200" dirty="0" smtClean="0">
                  <a:solidFill>
                    <a:srgbClr val="203864"/>
                  </a:solidFill>
                  <a:latin typeface="Roboto"/>
                </a:rPr>
                <a:t>удостоверение,</a:t>
              </a:r>
            </a:p>
            <a:p>
              <a:r>
                <a:rPr lang="ru-RU" sz="1200" dirty="0" smtClean="0">
                  <a:solidFill>
                    <a:srgbClr val="203864"/>
                  </a:solidFill>
                  <a:latin typeface="Roboto"/>
                </a:rPr>
                <a:t>серийное производство</a:t>
              </a:r>
              <a:endParaRPr lang="ru-RU" sz="1200" dirty="0">
                <a:solidFill>
                  <a:srgbClr val="203864"/>
                </a:solidFill>
                <a:latin typeface="Roboto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-1138624" y="4324360"/>
              <a:ext cx="1908000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347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89950" l="9839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64"/>
          <a:stretch/>
        </p:blipFill>
        <p:spPr bwMode="auto">
          <a:xfrm>
            <a:off x="9719887" y="1271015"/>
            <a:ext cx="2352777" cy="216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Группа 42"/>
          <p:cNvGrpSpPr/>
          <p:nvPr/>
        </p:nvGrpSpPr>
        <p:grpSpPr>
          <a:xfrm>
            <a:off x="7272661" y="1844824"/>
            <a:ext cx="2657067" cy="1123199"/>
            <a:chOff x="-1777220" y="3861048"/>
            <a:chExt cx="2657067" cy="1123199"/>
          </a:xfrm>
        </p:grpSpPr>
        <p:sp>
          <p:nvSpPr>
            <p:cNvPr id="44" name="TextBox 43"/>
            <p:cNvSpPr txBox="1"/>
            <p:nvPr/>
          </p:nvSpPr>
          <p:spPr>
            <a:xfrm>
              <a:off x="-1777220" y="3861048"/>
              <a:ext cx="2657067" cy="4487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>
              <a:noAutofit/>
            </a:bodyPr>
            <a:lstStyle/>
            <a:p>
              <a:pPr algn="r"/>
              <a:r>
                <a:rPr lang="ru-RU" sz="1179" b="1" dirty="0" smtClean="0">
                  <a:solidFill>
                    <a:srgbClr val="002060"/>
                  </a:solidFill>
                  <a:latin typeface="Roboto"/>
                </a:rPr>
                <a:t>СЕНТЯБРЬ </a:t>
              </a:r>
              <a:r>
                <a:rPr lang="ru-RU" sz="2800" b="1" dirty="0">
                  <a:solidFill>
                    <a:srgbClr val="002060"/>
                  </a:solidFill>
                  <a:latin typeface="Roboto"/>
                </a:rPr>
                <a:t>2020 </a:t>
              </a:r>
              <a:r>
                <a:rPr lang="ru-RU" sz="1200" dirty="0">
                  <a:solidFill>
                    <a:srgbClr val="595959"/>
                  </a:solidFill>
                  <a:latin typeface="Roboto"/>
                </a:rPr>
                <a:t>года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1297697" y="4309827"/>
              <a:ext cx="2167677" cy="6744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>
              <a:noAutofit/>
            </a:bodyPr>
            <a:lstStyle/>
            <a:p>
              <a:pPr algn="r"/>
              <a:r>
                <a:rPr lang="ru-RU" sz="1200" dirty="0">
                  <a:solidFill>
                    <a:srgbClr val="203864"/>
                  </a:solidFill>
                  <a:latin typeface="Roboto"/>
                </a:rPr>
                <a:t>получено регистрационное удостоверение, </a:t>
              </a:r>
              <a:endParaRPr lang="ru-RU" sz="1200" dirty="0" smtClean="0">
                <a:solidFill>
                  <a:srgbClr val="203864"/>
                </a:solidFill>
                <a:latin typeface="Roboto"/>
              </a:endParaRPr>
            </a:p>
            <a:p>
              <a:pPr algn="r"/>
              <a:r>
                <a:rPr lang="ru-RU" sz="1200" dirty="0" smtClean="0">
                  <a:solidFill>
                    <a:srgbClr val="203864"/>
                  </a:solidFill>
                  <a:latin typeface="Roboto"/>
                </a:rPr>
                <a:t>серийное </a:t>
              </a:r>
              <a:r>
                <a:rPr lang="ru-RU" sz="1200" dirty="0">
                  <a:solidFill>
                    <a:srgbClr val="203864"/>
                  </a:solidFill>
                  <a:latin typeface="Roboto"/>
                </a:rPr>
                <a:t>производство</a:t>
              </a:r>
            </a:p>
          </p:txBody>
        </p:sp>
        <p:cxnSp>
          <p:nvCxnSpPr>
            <p:cNvPr id="46" name="Прямая соединительная линия 45"/>
            <p:cNvCxnSpPr/>
            <p:nvPr/>
          </p:nvCxnSpPr>
          <p:spPr>
            <a:xfrm>
              <a:off x="-1261465" y="4324360"/>
              <a:ext cx="2052000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Прямоугольник 1">
            <a:extLst>
              <a:ext uri="{FF2B5EF4-FFF2-40B4-BE49-F238E27FC236}">
                <a16:creationId xmlns:a16="http://schemas.microsoft.com/office/drawing/2014/main" id="{C0DCDBF7-97C2-864B-A0A8-0008A0326CE9}"/>
              </a:ext>
            </a:extLst>
          </p:cNvPr>
          <p:cNvSpPr/>
          <p:nvPr/>
        </p:nvSpPr>
        <p:spPr>
          <a:xfrm flipH="1">
            <a:off x="-7402" y="1772816"/>
            <a:ext cx="4392000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1">
            <a:extLst>
              <a:ext uri="{FF2B5EF4-FFF2-40B4-BE49-F238E27FC236}">
                <a16:creationId xmlns:a16="http://schemas.microsoft.com/office/drawing/2014/main" id="{D101D618-4472-4D4F-BFB0-3AA0E4FCCD9D}"/>
              </a:ext>
            </a:extLst>
          </p:cNvPr>
          <p:cNvSpPr/>
          <p:nvPr/>
        </p:nvSpPr>
        <p:spPr>
          <a:xfrm flipH="1">
            <a:off x="-7402" y="1693047"/>
            <a:ext cx="4212000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 flipH="1">
            <a:off x="-7402" y="1729047"/>
            <a:ext cx="38966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Roboto"/>
              </a:rPr>
              <a:t>ПОРТАТИВНЫЙ АППАРАТ ИВЛ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Roboto"/>
              </a:rPr>
              <a:t>для экстренной помощи</a:t>
            </a:r>
            <a:endParaRPr lang="ru-RU" sz="1600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51" name="Прямоугольник 1">
            <a:extLst>
              <a:ext uri="{FF2B5EF4-FFF2-40B4-BE49-F238E27FC236}">
                <a16:creationId xmlns:a16="http://schemas.microsoft.com/office/drawing/2014/main" id="{C0DCDBF7-97C2-864B-A0A8-0008A0326CE9}"/>
              </a:ext>
            </a:extLst>
          </p:cNvPr>
          <p:cNvSpPr/>
          <p:nvPr/>
        </p:nvSpPr>
        <p:spPr>
          <a:xfrm>
            <a:off x="7436113" y="3861048"/>
            <a:ext cx="4752000" cy="648072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 1">
            <a:extLst>
              <a:ext uri="{FF2B5EF4-FFF2-40B4-BE49-F238E27FC236}">
                <a16:creationId xmlns:a16="http://schemas.microsoft.com/office/drawing/2014/main" id="{D101D618-4472-4D4F-BFB0-3AA0E4FCCD9D}"/>
              </a:ext>
            </a:extLst>
          </p:cNvPr>
          <p:cNvSpPr/>
          <p:nvPr/>
        </p:nvSpPr>
        <p:spPr>
          <a:xfrm>
            <a:off x="7651609" y="3815543"/>
            <a:ext cx="4536504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>
            <a:off x="7329530" y="3862789"/>
            <a:ext cx="48585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Roboto"/>
              </a:rPr>
              <a:t>ПНЕВМАТИЧЕСКИЙ 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АППАРАТ ИВЛ 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Roboto"/>
              </a:rPr>
              <a:t>для новорожденных</a:t>
            </a:r>
            <a:endParaRPr lang="ru-RU" sz="1600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43472" y="4476034"/>
            <a:ext cx="1872208" cy="504056"/>
          </a:xfrm>
          <a:prstGeom prst="roundRect">
            <a:avLst/>
          </a:prstGeom>
          <a:solidFill>
            <a:srgbClr val="E31E2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5978" y="4869160"/>
            <a:ext cx="296270" cy="110930"/>
          </a:xfrm>
          <a:prstGeom prst="rect">
            <a:avLst/>
          </a:prstGeom>
          <a:solidFill>
            <a:srgbClr val="E31E2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1168986" y="4474740"/>
            <a:ext cx="296270" cy="110930"/>
          </a:xfrm>
          <a:prstGeom prst="rect">
            <a:avLst/>
          </a:prstGeom>
          <a:solidFill>
            <a:srgbClr val="E31E2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16417" y="4539785"/>
            <a:ext cx="1960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Roboto"/>
              </a:rPr>
              <a:t>может применяться в автомобилях скорой помощи</a:t>
            </a:r>
            <a:endParaRPr lang="ru-RU" sz="900" b="1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58" name="Picture 175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1822" r="5827" b="8058"/>
          <a:stretch/>
        </p:blipFill>
        <p:spPr bwMode="auto">
          <a:xfrm>
            <a:off x="4871864" y="5157192"/>
            <a:ext cx="105000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4" name="Группа 13"/>
          <p:cNvGrpSpPr/>
          <p:nvPr/>
        </p:nvGrpSpPr>
        <p:grpSpPr>
          <a:xfrm>
            <a:off x="9552006" y="3140968"/>
            <a:ext cx="2448650" cy="546212"/>
            <a:chOff x="9432067" y="3158016"/>
            <a:chExt cx="2448650" cy="546212"/>
          </a:xfrm>
        </p:grpSpPr>
        <p:sp>
          <p:nvSpPr>
            <p:cNvPr id="35" name="Скругленный прямоугольник 34"/>
            <p:cNvSpPr/>
            <p:nvPr/>
          </p:nvSpPr>
          <p:spPr>
            <a:xfrm flipH="1">
              <a:off x="9432067" y="3179074"/>
              <a:ext cx="1872208" cy="504056"/>
            </a:xfrm>
            <a:prstGeom prst="roundRect">
              <a:avLst/>
            </a:prstGeom>
            <a:solidFill>
              <a:srgbClr val="E31E25"/>
            </a:solidFill>
            <a:ln>
              <a:solidFill>
                <a:srgbClr val="E31E2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 flipH="1">
              <a:off x="11145499" y="3572200"/>
              <a:ext cx="296270" cy="110930"/>
            </a:xfrm>
            <a:prstGeom prst="rect">
              <a:avLst/>
            </a:prstGeom>
            <a:solidFill>
              <a:srgbClr val="E31E25"/>
            </a:solidFill>
            <a:ln>
              <a:solidFill>
                <a:srgbClr val="E31E2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 flipH="1">
              <a:off x="11182491" y="3177780"/>
              <a:ext cx="296270" cy="110930"/>
            </a:xfrm>
            <a:prstGeom prst="rect">
              <a:avLst/>
            </a:prstGeom>
            <a:solidFill>
              <a:srgbClr val="E31E25"/>
            </a:solidFill>
            <a:ln>
              <a:solidFill>
                <a:srgbClr val="E31E2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Прямоугольник 46"/>
            <p:cNvSpPr/>
            <p:nvPr/>
          </p:nvSpPr>
          <p:spPr>
            <a:xfrm flipH="1">
              <a:off x="9434248" y="3255121"/>
              <a:ext cx="19600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b="1" dirty="0" smtClean="0">
                  <a:solidFill>
                    <a:schemeClr val="bg1"/>
                  </a:solidFill>
                  <a:latin typeface="Roboto"/>
                </a:rPr>
                <a:t>не </a:t>
              </a:r>
              <a:r>
                <a:rPr lang="ru-RU" sz="900" b="1" dirty="0">
                  <a:solidFill>
                    <a:schemeClr val="bg1"/>
                  </a:solidFill>
                  <a:latin typeface="Roboto"/>
                </a:rPr>
                <a:t>требует </a:t>
              </a:r>
              <a:r>
                <a:rPr lang="ru-RU" sz="900" b="1" dirty="0" smtClean="0">
                  <a:solidFill>
                    <a:schemeClr val="bg1"/>
                  </a:solidFill>
                  <a:latin typeface="Roboto"/>
                </a:rPr>
                <a:t>электропитания</a:t>
              </a:r>
              <a:endParaRPr lang="en-US" sz="900" b="1" dirty="0" smtClean="0">
                <a:solidFill>
                  <a:schemeClr val="bg1"/>
                </a:solidFill>
                <a:latin typeface="Roboto"/>
              </a:endParaRPr>
            </a:p>
            <a:p>
              <a:r>
                <a:rPr lang="en-US" sz="900" b="1" dirty="0" smtClean="0">
                  <a:solidFill>
                    <a:schemeClr val="bg1"/>
                  </a:solidFill>
                  <a:latin typeface="Roboto"/>
                </a:rPr>
                <a:t>(</a:t>
              </a:r>
              <a:r>
                <a:rPr lang="ru-RU" sz="900" b="1" dirty="0" smtClean="0">
                  <a:solidFill>
                    <a:schemeClr val="bg1"/>
                  </a:solidFill>
                  <a:latin typeface="Roboto"/>
                </a:rPr>
                <a:t>полностью пневматический)</a:t>
              </a:r>
              <a:endParaRPr lang="ru-RU" sz="900" b="1" dirty="0">
                <a:solidFill>
                  <a:schemeClr val="bg1"/>
                </a:solidFill>
                <a:latin typeface="Roboto"/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66440" flipH="1">
              <a:off x="11247111" y="3158016"/>
              <a:ext cx="633606" cy="546212"/>
            </a:xfrm>
            <a:prstGeom prst="hexagon">
              <a:avLst>
                <a:gd name="adj" fmla="val 27355"/>
                <a:gd name="vf" fmla="val 115470"/>
              </a:avLst>
            </a:prstGeom>
            <a:solidFill>
              <a:srgbClr val="E31E25"/>
            </a:solidFill>
            <a:ln>
              <a:solidFill>
                <a:srgbClr val="E31E2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648744">
              <a:off x="11365144" y="3223250"/>
              <a:ext cx="408483" cy="408483"/>
            </a:xfrm>
            <a:prstGeom prst="rect">
              <a:avLst/>
            </a:prstGeom>
          </p:spPr>
        </p:pic>
        <p:sp>
          <p:nvSpPr>
            <p:cNvPr id="12" name="Знак запрета 11"/>
            <p:cNvSpPr/>
            <p:nvPr/>
          </p:nvSpPr>
          <p:spPr>
            <a:xfrm>
              <a:off x="11349674" y="3202746"/>
              <a:ext cx="434958" cy="434958"/>
            </a:xfrm>
            <a:prstGeom prst="noSmoking">
              <a:avLst>
                <a:gd name="adj" fmla="val 350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Прямоугольник 1">
            <a:extLst>
              <a:ext uri="{FF2B5EF4-FFF2-40B4-BE49-F238E27FC236}">
                <a16:creationId xmlns:a16="http://schemas.microsoft.com/office/drawing/2014/main" id="{C0DCDBF7-97C2-864B-A0A8-0008A0326CE9}"/>
              </a:ext>
            </a:extLst>
          </p:cNvPr>
          <p:cNvSpPr/>
          <p:nvPr/>
        </p:nvSpPr>
        <p:spPr>
          <a:xfrm flipH="1">
            <a:off x="1412" y="5949352"/>
            <a:ext cx="4392000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 1">
            <a:extLst>
              <a:ext uri="{FF2B5EF4-FFF2-40B4-BE49-F238E27FC236}">
                <a16:creationId xmlns:a16="http://schemas.microsoft.com/office/drawing/2014/main" id="{D101D618-4472-4D4F-BFB0-3AA0E4FCCD9D}"/>
              </a:ext>
            </a:extLst>
          </p:cNvPr>
          <p:cNvSpPr/>
          <p:nvPr/>
        </p:nvSpPr>
        <p:spPr>
          <a:xfrm flipH="1">
            <a:off x="1412" y="5869583"/>
            <a:ext cx="4212000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1412" y="5986009"/>
            <a:ext cx="41299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Roboto"/>
                <a:ea typeface="Times New Roman" panose="02020603050405020304" pitchFamily="18" charset="0"/>
              </a:rPr>
              <a:t>МЕДИЦИНСКИЕ ИЗДЕЛИЯ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Roboto"/>
                <a:ea typeface="Times New Roman" panose="02020603050405020304" pitchFamily="18" charset="0"/>
              </a:rPr>
              <a:t>для неонатологии</a:t>
            </a:r>
            <a:endParaRPr lang="ru-RU" sz="1600" dirty="0">
              <a:solidFill>
                <a:schemeClr val="bg1"/>
              </a:solidFill>
              <a:effectLst/>
              <a:latin typeface="Roboto"/>
              <a:ea typeface="Times New Roman" panose="02020603050405020304" pitchFamily="18" charset="0"/>
            </a:endParaRPr>
          </a:p>
        </p:txBody>
      </p:sp>
      <p:pic>
        <p:nvPicPr>
          <p:cNvPr id="55" name="Picture 6" descr="http://www.npcap.ru/upload/iblock/9d4/9d4cd570e310b805f0e443b90be84cf3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8" t="26374"/>
          <a:stretch/>
        </p:blipFill>
        <p:spPr bwMode="auto">
          <a:xfrm>
            <a:off x="7674184" y="5157192"/>
            <a:ext cx="840485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7" name="Picture 4" descr="http://www.npcap.ru/upload/iblock/077/0771e7fc4f3d78c88b4300026d657a47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5157192"/>
            <a:ext cx="897478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" name="Picture 2" descr="http://www.npcap.ru/upload/iblock/082/082add0aaa3a4532804820b7d14860c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861" y="5385409"/>
            <a:ext cx="168000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3" name="Picture 8" descr="Облучатель ОФТН-03 “Аксион”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 b="10338"/>
          <a:stretch/>
        </p:blipFill>
        <p:spPr bwMode="auto">
          <a:xfrm>
            <a:off x="5921864" y="5385409"/>
            <a:ext cx="1715694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>
            <a:off x="1738630" y="206456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СЕРИЙНО ВЫПУСКАЕМАЯ ПРОДУКЦИЯ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ИНТЕРЕСАХ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3108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 descr="Электрокардиограф ЭК3ТЦ-3/6-04 «Аксион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6" b="14293"/>
          <a:stretch/>
        </p:blipFill>
        <p:spPr bwMode="auto">
          <a:xfrm>
            <a:off x="5765557" y="4255969"/>
            <a:ext cx="2238289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" name="Picture 8" descr="Автоматический дефибриллятор ДА-Н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42" y="1596774"/>
            <a:ext cx="1367981" cy="1728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" name="Picture 10" descr="Дефибриллятор-монитор  ДКИ-Н-11 «Аксион» с функцией АН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64" y="1622798"/>
            <a:ext cx="1728000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9" name="Picture 12" descr="Пульсоксиметр портативный «ПП-01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7" y="1577231"/>
            <a:ext cx="761605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" name="Picture 14" descr="Дозатор шприцевый Д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577231"/>
            <a:ext cx="1983357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2" name="Picture 16" descr="Массажер ВМ-О3 «Аксион»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2" b="20993"/>
          <a:stretch/>
        </p:blipFill>
        <p:spPr bwMode="auto">
          <a:xfrm>
            <a:off x="8400256" y="4255209"/>
            <a:ext cx="2838905" cy="17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4" name="Рисунок 43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0" b="77500" l="9736" r="87624"/>
                    </a14:imgEffect>
                  </a14:imgLayer>
                </a14:imgProps>
              </a:ext>
            </a:extLst>
          </a:blip>
          <a:srcRect t="-1" r="2532" b="26831"/>
          <a:stretch/>
        </p:blipFill>
        <p:spPr bwMode="auto">
          <a:xfrm>
            <a:off x="1179307" y="3841449"/>
            <a:ext cx="2195226" cy="2971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Рисунок 44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5556" l="36667" r="65667">
                        <a14:foregroundMark x1="50778" y1="15889" x2="50778" y2="15889"/>
                        <a14:foregroundMark x1="45667" y1="13889" x2="45667" y2="13889"/>
                        <a14:foregroundMark x1="47556" y1="9889" x2="54889" y2="15889"/>
                        <a14:foregroundMark x1="49889" y1="5889" x2="58556" y2="1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6" r="30658" b="21188"/>
          <a:stretch/>
        </p:blipFill>
        <p:spPr bwMode="auto">
          <a:xfrm>
            <a:off x="3011976" y="4051554"/>
            <a:ext cx="1320465" cy="2761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Прямоугольник 1">
            <a:extLst>
              <a:ext uri="{FF2B5EF4-FFF2-40B4-BE49-F238E27FC236}">
                <a16:creationId xmlns:a16="http://schemas.microsoft.com/office/drawing/2014/main" id="{C0DCDBF7-97C2-864B-A0A8-0008A0326CE9}"/>
              </a:ext>
            </a:extLst>
          </p:cNvPr>
          <p:cNvSpPr/>
          <p:nvPr/>
        </p:nvSpPr>
        <p:spPr>
          <a:xfrm flipH="1">
            <a:off x="-24680" y="5947312"/>
            <a:ext cx="4392000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1">
            <a:extLst>
              <a:ext uri="{FF2B5EF4-FFF2-40B4-BE49-F238E27FC236}">
                <a16:creationId xmlns:a16="http://schemas.microsoft.com/office/drawing/2014/main" id="{D101D618-4472-4D4F-BFB0-3AA0E4FCCD9D}"/>
              </a:ext>
            </a:extLst>
          </p:cNvPr>
          <p:cNvSpPr/>
          <p:nvPr/>
        </p:nvSpPr>
        <p:spPr>
          <a:xfrm flipH="1">
            <a:off x="-24680" y="5867543"/>
            <a:ext cx="4212000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-24680" y="5983969"/>
            <a:ext cx="41299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Roboto"/>
                <a:ea typeface="Times New Roman" panose="02020603050405020304" pitchFamily="18" charset="0"/>
              </a:rPr>
              <a:t>МЕДИЦИНСКИЙ КИСЛОРОД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Roboto"/>
                <a:ea typeface="Times New Roman" panose="02020603050405020304" pitchFamily="18" charset="0"/>
              </a:rPr>
              <a:t>для респираторной поддержки</a:t>
            </a:r>
            <a:endParaRPr lang="ru-RU" sz="1600" dirty="0">
              <a:solidFill>
                <a:schemeClr val="bg1"/>
              </a:solidFill>
              <a:effectLst/>
              <a:latin typeface="Roboto"/>
              <a:ea typeface="Times New Roman" panose="02020603050405020304" pitchFamily="18" charset="0"/>
            </a:endParaRPr>
          </a:p>
        </p:txBody>
      </p:sp>
      <p:sp>
        <p:nvSpPr>
          <p:cNvPr id="52" name="Прямоугольник 1">
            <a:extLst>
              <a:ext uri="{FF2B5EF4-FFF2-40B4-BE49-F238E27FC236}">
                <a16:creationId xmlns:a16="http://schemas.microsoft.com/office/drawing/2014/main" id="{C0DCDBF7-97C2-864B-A0A8-0008A0326CE9}"/>
              </a:ext>
            </a:extLst>
          </p:cNvPr>
          <p:cNvSpPr/>
          <p:nvPr/>
        </p:nvSpPr>
        <p:spPr>
          <a:xfrm>
            <a:off x="5951984" y="3186473"/>
            <a:ext cx="6240016" cy="648072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 1">
            <a:extLst>
              <a:ext uri="{FF2B5EF4-FFF2-40B4-BE49-F238E27FC236}">
                <a16:creationId xmlns:a16="http://schemas.microsoft.com/office/drawing/2014/main" id="{D101D618-4472-4D4F-BFB0-3AA0E4FCCD9D}"/>
              </a:ext>
            </a:extLst>
          </p:cNvPr>
          <p:cNvSpPr/>
          <p:nvPr/>
        </p:nvSpPr>
        <p:spPr>
          <a:xfrm>
            <a:off x="6240016" y="3140968"/>
            <a:ext cx="5951984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>
            <a:off x="6023993" y="3188214"/>
            <a:ext cx="61680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Roboto"/>
              </a:rPr>
              <a:t>ОБОРУДОВАНИЕ ДЛЯ РЕАНИМАЦИИ</a:t>
            </a:r>
            <a:endParaRPr lang="ru-RU" b="1" dirty="0">
              <a:solidFill>
                <a:schemeClr val="bg1"/>
              </a:solidFill>
              <a:latin typeface="Roboto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Roboto"/>
              </a:rPr>
              <a:t>дефибрилляторы, </a:t>
            </a:r>
            <a:r>
              <a:rPr lang="ru-RU" sz="1600" dirty="0" err="1" smtClean="0">
                <a:solidFill>
                  <a:schemeClr val="bg1"/>
                </a:solidFill>
                <a:latin typeface="Roboto"/>
              </a:rPr>
              <a:t>пульсоксиметры</a:t>
            </a:r>
            <a:r>
              <a:rPr lang="ru-RU" sz="1600" dirty="0" smtClean="0">
                <a:solidFill>
                  <a:schemeClr val="bg1"/>
                </a:solidFill>
                <a:latin typeface="Roboto"/>
              </a:rPr>
              <a:t>, шприцевые дозаторы</a:t>
            </a:r>
            <a:endParaRPr lang="ru-RU" sz="1600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C1E4D9F-D7E1-BA44-9F2B-8612507F0F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79074"/>
          <a:stretch/>
        </p:blipFill>
        <p:spPr>
          <a:xfrm>
            <a:off x="0" y="-30107"/>
            <a:ext cx="12224604" cy="143510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9" y="171450"/>
            <a:ext cx="1161196" cy="821020"/>
          </a:xfrm>
          <a:prstGeom prst="rect">
            <a:avLst/>
          </a:prstGeom>
        </p:spPr>
      </p:pic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>
            <a:off x="1738630" y="206456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СЕРИЙНО ВЫПУСКАЕМАЯ ПРОДУКЦИЯ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В ИНТЕРЕСАХ ЗДРАВООХРАНЕНИЯ</a:t>
            </a:r>
          </a:p>
        </p:txBody>
      </p:sp>
      <p:sp>
        <p:nvSpPr>
          <p:cNvPr id="35" name="Прямоугольник 1">
            <a:extLst>
              <a:ext uri="{FF2B5EF4-FFF2-40B4-BE49-F238E27FC236}">
                <a16:creationId xmlns:a16="http://schemas.microsoft.com/office/drawing/2014/main" id="{C0DCDBF7-97C2-864B-A0A8-0008A0326CE9}"/>
              </a:ext>
            </a:extLst>
          </p:cNvPr>
          <p:cNvSpPr/>
          <p:nvPr/>
        </p:nvSpPr>
        <p:spPr>
          <a:xfrm>
            <a:off x="4799857" y="5946980"/>
            <a:ext cx="7406910" cy="648072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1">
            <a:extLst>
              <a:ext uri="{FF2B5EF4-FFF2-40B4-BE49-F238E27FC236}">
                <a16:creationId xmlns:a16="http://schemas.microsoft.com/office/drawing/2014/main" id="{D101D618-4472-4D4F-BFB0-3AA0E4FCCD9D}"/>
              </a:ext>
            </a:extLst>
          </p:cNvPr>
          <p:cNvSpPr/>
          <p:nvPr/>
        </p:nvSpPr>
        <p:spPr>
          <a:xfrm>
            <a:off x="5015881" y="5901475"/>
            <a:ext cx="7190886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>
            <a:off x="5207202" y="5948721"/>
            <a:ext cx="69995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Roboto"/>
              </a:rPr>
              <a:t>ОБОРУДОВАНИЕ ДЛЯ КАРДИОЛОГИИ и ФИЗИОТЕРАПИИ</a:t>
            </a:r>
            <a:endParaRPr lang="ru-RU" b="1" dirty="0">
              <a:solidFill>
                <a:schemeClr val="bg1"/>
              </a:solidFill>
              <a:latin typeface="Roboto"/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Roboto"/>
              </a:rPr>
              <a:t>электрокардиографы, аппараты терапии</a:t>
            </a:r>
            <a:endParaRPr lang="ru-RU" sz="1600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81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E4D9F-D7E1-BA44-9F2B-8612507F0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074"/>
          <a:stretch/>
        </p:blipFill>
        <p:spPr>
          <a:xfrm>
            <a:off x="0" y="0"/>
            <a:ext cx="12192000" cy="1435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9" y="171450"/>
            <a:ext cx="1161196" cy="82102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6DF9AA1-A331-E741-B7E2-B05FDBDFEED4}"/>
              </a:ext>
            </a:extLst>
          </p:cNvPr>
          <p:cNvSpPr/>
          <p:nvPr/>
        </p:nvSpPr>
        <p:spPr>
          <a:xfrm flipH="1">
            <a:off x="346110" y="1602816"/>
            <a:ext cx="510181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Roboto"/>
              </a:rPr>
              <a:t>Перспективные </a:t>
            </a:r>
            <a:r>
              <a:rPr lang="ru-RU" sz="2000" b="1" dirty="0" smtClean="0">
                <a:latin typeface="Roboto"/>
              </a:rPr>
              <a:t>разработки</a:t>
            </a:r>
          </a:p>
          <a:p>
            <a:endParaRPr lang="ru-RU" sz="2000" b="1" dirty="0" smtClean="0"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/>
              </a:rPr>
              <a:t>коленный модуль</a:t>
            </a:r>
            <a:br>
              <a:rPr lang="ru-RU" dirty="0" smtClean="0">
                <a:latin typeface="Roboto"/>
              </a:rPr>
            </a:br>
            <a:r>
              <a:rPr lang="ru-RU" dirty="0" smtClean="0">
                <a:latin typeface="Roboto"/>
              </a:rPr>
              <a:t>с </a:t>
            </a:r>
            <a:r>
              <a:rPr lang="ru-RU" dirty="0" smtClean="0">
                <a:latin typeface="Roboto"/>
              </a:rPr>
              <a:t>микропроцессором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/>
              </a:rPr>
              <a:t>пневматический </a:t>
            </a:r>
            <a:br>
              <a:rPr lang="ru-RU" dirty="0" smtClean="0">
                <a:latin typeface="Roboto"/>
              </a:rPr>
            </a:br>
            <a:r>
              <a:rPr lang="ru-RU" dirty="0" smtClean="0">
                <a:latin typeface="Roboto"/>
              </a:rPr>
              <a:t>аппарат </a:t>
            </a:r>
            <a:r>
              <a:rPr lang="ru-RU" dirty="0">
                <a:latin typeface="Roboto"/>
              </a:rPr>
              <a:t>ИВЛ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/>
              </a:rPr>
              <a:t>инфузомат</a:t>
            </a:r>
            <a:endParaRPr lang="ru-RU" dirty="0">
              <a:latin typeface="Roboto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40909"/>
          <a:stretch/>
        </p:blipFill>
        <p:spPr>
          <a:xfrm>
            <a:off x="3431858" y="2564904"/>
            <a:ext cx="1385964" cy="3521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>
            <a:off x="1738630" y="206456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ПЕРСПЕКТИВНАЯ </a:t>
            </a:r>
            <a:r>
              <a:rPr lang="ru-RU" sz="2000" b="1" dirty="0">
                <a:solidFill>
                  <a:schemeClr val="bg1"/>
                </a:solidFill>
              </a:rPr>
              <a:t>ПРОДУКЦИЯ </a:t>
            </a:r>
            <a:r>
              <a:rPr lang="ru-RU" sz="2000" b="1" dirty="0" smtClean="0">
                <a:solidFill>
                  <a:schemeClr val="bg1"/>
                </a:solidFill>
              </a:rPr>
              <a:t>и ЭКСПЕРИМЕНТЫ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В ИНТЕРЕСАХ ЗДРАВООХРАНЕНИЯ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156E5F-1A5E-164F-AD72-D2778F815397}"/>
              </a:ext>
            </a:extLst>
          </p:cNvPr>
          <p:cNvSpPr/>
          <p:nvPr/>
        </p:nvSpPr>
        <p:spPr>
          <a:xfrm>
            <a:off x="1380" y="4520172"/>
            <a:ext cx="3600400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  <a:latin typeface="Roboto"/>
              </a:rPr>
              <a:t>УГЛЕПЛАСТИКОВЫЙ КОРПУС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  <a:latin typeface="Roboto"/>
              </a:rPr>
              <a:t>ВНЕШНИЙ ИСТОЧНИК ЭНЕРГИИ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  <a:latin typeface="Roboto"/>
              </a:rPr>
              <a:t>МИКРОПРОЦЕССОРНОЕ УПРАВЛЕНИЕ</a:t>
            </a:r>
            <a:endParaRPr lang="ru-RU" sz="1400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336" y="6489353"/>
            <a:ext cx="2063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Roboto"/>
              </a:rPr>
              <a:t>ведутся испытания</a:t>
            </a:r>
            <a:endParaRPr lang="ru-RU" sz="1400" i="1" dirty="0">
              <a:latin typeface="Roboto"/>
            </a:endParaRPr>
          </a:p>
        </p:txBody>
      </p:sp>
      <p:sp>
        <p:nvSpPr>
          <p:cNvPr id="25" name="Прямоугольник 1">
            <a:extLst>
              <a:ext uri="{FF2B5EF4-FFF2-40B4-BE49-F238E27FC236}">
                <a16:creationId xmlns:a16="http://schemas.microsoft.com/office/drawing/2014/main" id="{C0DCDBF7-97C2-864B-A0A8-0008A0326CE9}"/>
              </a:ext>
            </a:extLst>
          </p:cNvPr>
          <p:cNvSpPr/>
          <p:nvPr/>
        </p:nvSpPr>
        <p:spPr>
          <a:xfrm flipH="1">
            <a:off x="-5243" y="5659207"/>
            <a:ext cx="4602761" cy="648072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1">
            <a:extLst>
              <a:ext uri="{FF2B5EF4-FFF2-40B4-BE49-F238E27FC236}">
                <a16:creationId xmlns:a16="http://schemas.microsoft.com/office/drawing/2014/main" id="{D101D618-4472-4D4F-BFB0-3AA0E4FCCD9D}"/>
              </a:ext>
            </a:extLst>
          </p:cNvPr>
          <p:cNvSpPr/>
          <p:nvPr/>
        </p:nvSpPr>
        <p:spPr>
          <a:xfrm flipH="1">
            <a:off x="0" y="5736814"/>
            <a:ext cx="4536504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 flipH="1">
            <a:off x="179543" y="5674735"/>
            <a:ext cx="48585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Roboto"/>
              </a:rPr>
              <a:t>КОЛЕННЫЙ МОДУЛЬ </a:t>
            </a:r>
            <a:endParaRPr lang="ru-RU" b="1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Roboto"/>
              </a:rPr>
              <a:t>для протезирования</a:t>
            </a:r>
            <a:endParaRPr lang="ru-RU" sz="1600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28" name="Рисунок 27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59" b="98370" l="9980" r="93686">
                        <a14:foregroundMark x1="52749" y1="18750" x2="30550" y2="41576"/>
                        <a14:foregroundMark x1="31161" y1="41576" x2="58045" y2="19837"/>
                        <a14:foregroundMark x1="61914" y1="32337" x2="33198" y2="52174"/>
                        <a14:foregroundMark x1="18534" y1="86685" x2="23014" y2="95109"/>
                        <a14:foregroundMark x1="50713" y1="88043" x2="29328" y2="97826"/>
                        <a14:foregroundMark x1="78615" y1="75000" x2="71487" y2="77717"/>
                        <a14:foregroundMark x1="78819" y1="76087" x2="74745" y2="77989"/>
                        <a14:foregroundMark x1="73320" y1="28261" x2="90020" y2="45380"/>
                        <a14:foregroundMark x1="76578" y1="21196" x2="89206" y2="38315"/>
                        <a14:foregroundMark x1="85947" y1="63587" x2="84318" y2="70652"/>
                        <a14:foregroundMark x1="87576" y1="61685" x2="86354" y2="66304"/>
                        <a14:foregroundMark x1="56415" y1="3804" x2="64969" y2="7880"/>
                        <a14:foregroundMark x1="65173" y1="7880" x2="76782" y2="21739"/>
                        <a14:backgroundMark x1="38900" y1="95109" x2="26680" y2="99457"/>
                        <a14:backgroundMark x1="19756" y1="15217" x2="46640" y2="2174"/>
                        <a14:backgroundMark x1="47047" y1="1902" x2="66802" y2="4348"/>
                        <a14:backgroundMark x1="43177" y1="4620" x2="52138" y2="2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682" y="2791616"/>
            <a:ext cx="3649855" cy="274351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D3DA81C-F972-9B45-A4AB-1D3B3EB13EFB}"/>
              </a:ext>
            </a:extLst>
          </p:cNvPr>
          <p:cNvSpPr/>
          <p:nvPr/>
        </p:nvSpPr>
        <p:spPr>
          <a:xfrm>
            <a:off x="9768408" y="4466733"/>
            <a:ext cx="2232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Roboto"/>
                <a:ea typeface="Calibri" panose="020F0502020204030204" pitchFamily="34" charset="0"/>
              </a:rPr>
              <a:t>Создание прототипов </a:t>
            </a:r>
            <a:r>
              <a:rPr lang="ru-RU" sz="1400" dirty="0">
                <a:latin typeface="Roboto"/>
                <a:ea typeface="Calibri" panose="020F0502020204030204" pitchFamily="34" charset="0"/>
              </a:rPr>
              <a:t>функциональных органов </a:t>
            </a:r>
            <a:r>
              <a:rPr lang="ru-RU" sz="1400" dirty="0" smtClean="0">
                <a:latin typeface="Roboto"/>
                <a:ea typeface="Calibri" panose="020F0502020204030204" pitchFamily="34" charset="0"/>
              </a:rPr>
              <a:t>в </a:t>
            </a:r>
            <a:r>
              <a:rPr lang="ru-RU" sz="1400" dirty="0">
                <a:latin typeface="Roboto"/>
                <a:ea typeface="Calibri" panose="020F0502020204030204" pitchFamily="34" charset="0"/>
              </a:rPr>
              <a:t>условиях микрогравитации </a:t>
            </a:r>
            <a:endParaRPr lang="ru-RU" sz="1400" dirty="0" smtClean="0">
              <a:latin typeface="Roboto"/>
              <a:ea typeface="Calibri" panose="020F0502020204030204" pitchFamily="34" charset="0"/>
            </a:endParaRPr>
          </a:p>
        </p:txBody>
      </p:sp>
      <p:sp>
        <p:nvSpPr>
          <p:cNvPr id="30" name="Прямоугольник 1">
            <a:extLst>
              <a:ext uri="{FF2B5EF4-FFF2-40B4-BE49-F238E27FC236}">
                <a16:creationId xmlns:a16="http://schemas.microsoft.com/office/drawing/2014/main" id="{C0DCDBF7-97C2-864B-A0A8-0008A0326CE9}"/>
              </a:ext>
            </a:extLst>
          </p:cNvPr>
          <p:cNvSpPr/>
          <p:nvPr/>
        </p:nvSpPr>
        <p:spPr>
          <a:xfrm>
            <a:off x="7723570" y="5729878"/>
            <a:ext cx="4392000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1">
            <a:extLst>
              <a:ext uri="{FF2B5EF4-FFF2-40B4-BE49-F238E27FC236}">
                <a16:creationId xmlns:a16="http://schemas.microsoft.com/office/drawing/2014/main" id="{D101D618-4472-4D4F-BFB0-3AA0E4FCCD9D}"/>
              </a:ext>
            </a:extLst>
          </p:cNvPr>
          <p:cNvSpPr/>
          <p:nvPr/>
        </p:nvSpPr>
        <p:spPr>
          <a:xfrm>
            <a:off x="7903570" y="5669272"/>
            <a:ext cx="4212000" cy="648000"/>
          </a:xfrm>
          <a:custGeom>
            <a:avLst/>
            <a:gdLst>
              <a:gd name="connsiteX0" fmla="*/ 0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0 w 7686675"/>
              <a:gd name="connsiteY4" fmla="*/ 0 h 1447800"/>
              <a:gd name="connsiteX0" fmla="*/ 619433 w 7686675"/>
              <a:gd name="connsiteY0" fmla="*/ 0 h 1447800"/>
              <a:gd name="connsiteX1" fmla="*/ 7686675 w 7686675"/>
              <a:gd name="connsiteY1" fmla="*/ 0 h 1447800"/>
              <a:gd name="connsiteX2" fmla="*/ 7686675 w 7686675"/>
              <a:gd name="connsiteY2" fmla="*/ 1447800 h 1447800"/>
              <a:gd name="connsiteX3" fmla="*/ 0 w 7686675"/>
              <a:gd name="connsiteY3" fmla="*/ 1447800 h 1447800"/>
              <a:gd name="connsiteX4" fmla="*/ 619433 w 7686675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675" h="1447800">
                <a:moveTo>
                  <a:pt x="619433" y="0"/>
                </a:moveTo>
                <a:lnTo>
                  <a:pt x="7686675" y="0"/>
                </a:lnTo>
                <a:lnTo>
                  <a:pt x="7686675" y="1447800"/>
                </a:lnTo>
                <a:lnTo>
                  <a:pt x="0" y="1447800"/>
                </a:lnTo>
                <a:lnTo>
                  <a:pt x="619433" y="0"/>
                </a:lnTo>
                <a:close/>
              </a:path>
            </a:pathLst>
          </a:custGeom>
          <a:gradFill>
            <a:gsLst>
              <a:gs pos="0">
                <a:srgbClr val="0070C0">
                  <a:alpha val="44000"/>
                </a:srgbClr>
              </a:gs>
              <a:gs pos="100000">
                <a:srgbClr val="0070C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F24478C-856E-6F4C-B79E-AEBEDD65C81A}"/>
              </a:ext>
            </a:extLst>
          </p:cNvPr>
          <p:cNvSpPr/>
          <p:nvPr/>
        </p:nvSpPr>
        <p:spPr>
          <a:xfrm>
            <a:off x="8263610" y="5819376"/>
            <a:ext cx="3896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Roboto"/>
              </a:rPr>
              <a:t>МАГНИТНЫЙ 3</a:t>
            </a:r>
            <a:r>
              <a:rPr lang="en-US" b="1" dirty="0">
                <a:solidFill>
                  <a:schemeClr val="bg1"/>
                </a:solidFill>
                <a:latin typeface="Roboto"/>
              </a:rPr>
              <a:t>D-</a:t>
            </a:r>
            <a:r>
              <a:rPr lang="ru-RU" b="1" dirty="0">
                <a:solidFill>
                  <a:schemeClr val="bg1"/>
                </a:solidFill>
                <a:latin typeface="Roboto"/>
              </a:rPr>
              <a:t>БИОПРИНТЕР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61570" y="16415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Roboto"/>
                <a:ea typeface="Calibri" panose="020F0502020204030204" pitchFamily="34" charset="0"/>
              </a:rPr>
              <a:t>М</a:t>
            </a:r>
            <a:r>
              <a:rPr lang="ru-RU" b="1" dirty="0" smtClean="0">
                <a:latin typeface="Roboto"/>
                <a:ea typeface="Calibri" panose="020F0502020204030204" pitchFamily="34" charset="0"/>
              </a:rPr>
              <a:t>едицинские исследования</a:t>
            </a:r>
          </a:p>
          <a:p>
            <a:r>
              <a:rPr lang="ru-RU" b="1" dirty="0" smtClean="0">
                <a:latin typeface="Roboto"/>
                <a:ea typeface="Calibri" panose="020F0502020204030204" pitchFamily="34" charset="0"/>
              </a:rPr>
              <a:t>и эксперименты в космосе</a:t>
            </a:r>
            <a:endParaRPr lang="ru-RU" b="1" dirty="0">
              <a:latin typeface="Roboto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765A7"/>
              </a:gs>
              <a:gs pos="0">
                <a:srgbClr val="497AB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4698956" y="3140968"/>
            <a:ext cx="300243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Roboto"/>
              </a:rPr>
              <a:t>Госкорпорация «Роскосмос»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Roboto"/>
              </a:rPr>
              <a:t>107996, ГСП-6, г. Москва, ул. Щепкина, д.42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Roboto"/>
              </a:rPr>
              <a:t>info@roscosmos.ru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Roboto"/>
              </a:rPr>
              <a:t>тел.</a:t>
            </a:r>
            <a:r>
              <a:rPr lang="en-US" sz="1050" dirty="0">
                <a:solidFill>
                  <a:schemeClr val="bg1"/>
                </a:solidFill>
                <a:latin typeface="Roboto"/>
              </a:rPr>
              <a:t>:</a:t>
            </a:r>
            <a:r>
              <a:rPr lang="ru-RU" sz="1050" dirty="0">
                <a:solidFill>
                  <a:schemeClr val="bg1"/>
                </a:solidFill>
                <a:latin typeface="Roboto"/>
              </a:rPr>
              <a:t> </a:t>
            </a:r>
            <a:r>
              <a:rPr lang="ru-RU" sz="1050" dirty="0" smtClean="0">
                <a:solidFill>
                  <a:schemeClr val="bg1"/>
                </a:solidFill>
                <a:latin typeface="Roboto"/>
              </a:rPr>
              <a:t>  </a:t>
            </a:r>
            <a:r>
              <a:rPr lang="en-US" sz="1050" dirty="0" smtClean="0">
                <a:solidFill>
                  <a:schemeClr val="bg1"/>
                </a:solidFill>
                <a:latin typeface="Roboto"/>
              </a:rPr>
              <a:t>+</a:t>
            </a:r>
            <a:r>
              <a:rPr lang="en-US" sz="1050" dirty="0">
                <a:solidFill>
                  <a:schemeClr val="bg1"/>
                </a:solidFill>
                <a:latin typeface="Roboto"/>
              </a:rPr>
              <a:t>7 (495) 660-2323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Roboto"/>
              </a:rPr>
              <a:t>факс: +</a:t>
            </a:r>
            <a:r>
              <a:rPr lang="ru-RU" sz="1050" dirty="0" smtClean="0">
                <a:solidFill>
                  <a:schemeClr val="bg1"/>
                </a:solidFill>
                <a:latin typeface="Roboto"/>
              </a:rPr>
              <a:t>7 </a:t>
            </a:r>
            <a:r>
              <a:rPr lang="en-US" sz="1050" dirty="0" smtClean="0">
                <a:solidFill>
                  <a:schemeClr val="bg1"/>
                </a:solidFill>
                <a:latin typeface="Roboto"/>
              </a:rPr>
              <a:t>(</a:t>
            </a:r>
            <a:r>
              <a:rPr lang="en-US" sz="1050" dirty="0">
                <a:solidFill>
                  <a:schemeClr val="bg1"/>
                </a:solidFill>
                <a:latin typeface="Roboto"/>
              </a:rPr>
              <a:t>495) 6</a:t>
            </a:r>
            <a:r>
              <a:rPr lang="ru-RU" sz="1050" dirty="0">
                <a:solidFill>
                  <a:schemeClr val="bg1"/>
                </a:solidFill>
                <a:latin typeface="Roboto"/>
              </a:rPr>
              <a:t>31</a:t>
            </a:r>
            <a:r>
              <a:rPr lang="en-US" sz="1050" dirty="0">
                <a:solidFill>
                  <a:schemeClr val="bg1"/>
                </a:solidFill>
                <a:latin typeface="Roboto"/>
              </a:rPr>
              <a:t>-</a:t>
            </a:r>
            <a:r>
              <a:rPr lang="ru-RU" sz="1050" dirty="0">
                <a:solidFill>
                  <a:schemeClr val="bg1"/>
                </a:solidFill>
                <a:latin typeface="Roboto"/>
              </a:rPr>
              <a:t>9900</a:t>
            </a:r>
            <a:endParaRPr lang="en-US" sz="1050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691" y="1388539"/>
            <a:ext cx="1950968" cy="1445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480" y="4343847"/>
            <a:ext cx="1245393" cy="12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8088"/>
      </p:ext>
    </p:extLst>
  </p:cSld>
  <p:clrMapOvr>
    <a:masterClrMapping/>
  </p:clrMapOvr>
</p:sld>
</file>

<file path=ppt/theme/theme1.xml><?xml version="1.0" encoding="utf-8"?>
<a:theme xmlns:a="http://schemas.openxmlformats.org/drawingml/2006/main" name="!_ROSCOSMOS tamplate-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vert="horz" lIns="91440" tIns="45720" rIns="91440" bIns="45720" rtlCol="0">
        <a:normAutofit/>
      </a:bodyPr>
      <a:lstStyle>
        <a:defPPr marL="0" indent="0">
          <a:spcBef>
            <a:spcPts val="500"/>
          </a:spcBef>
          <a:buNone/>
          <a:defRPr dirty="0" err="1" smtClean="0">
            <a:solidFill>
              <a:srgbClr val="595959"/>
            </a:solidFill>
            <a:latin typeface="Arial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10757</TotalTime>
  <Words>249</Words>
  <Application>Microsoft Office PowerPoint</Application>
  <PresentationFormat>Широкоэкранный</PresentationFormat>
  <Paragraphs>69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Calibri</vt:lpstr>
      <vt:lpstr>Elektra Light Pro</vt:lpstr>
      <vt:lpstr>Roboto</vt:lpstr>
      <vt:lpstr>Times New Roman</vt:lpstr>
      <vt:lpstr>!_ROSCOSMOS tamplate-2016</vt:lpstr>
      <vt:lpstr>Импортозамещение высокотехнологичного медицинского оборудования в ракетно-космической промышленности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2018</dc:title>
  <dc:creator>Roman Strakhov</dc:creator>
  <cp:lastModifiedBy>Ахметов Ильдар Маратович</cp:lastModifiedBy>
  <cp:revision>801</cp:revision>
  <cp:lastPrinted>2021-04-19T15:12:24Z</cp:lastPrinted>
  <dcterms:created xsi:type="dcterms:W3CDTF">2016-08-11T15:30:25Z</dcterms:created>
  <dcterms:modified xsi:type="dcterms:W3CDTF">2021-08-25T08:43:36Z</dcterms:modified>
</cp:coreProperties>
</file>